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1" r:id="rId2"/>
    <p:sldId id="355" r:id="rId3"/>
    <p:sldId id="372" r:id="rId4"/>
    <p:sldId id="373" r:id="rId5"/>
    <p:sldId id="374" r:id="rId6"/>
    <p:sldId id="346" r:id="rId7"/>
    <p:sldId id="365" r:id="rId8"/>
    <p:sldId id="370" r:id="rId9"/>
    <p:sldId id="367" r:id="rId10"/>
    <p:sldId id="368" r:id="rId11"/>
    <p:sldId id="342" r:id="rId12"/>
    <p:sldId id="360" r:id="rId13"/>
    <p:sldId id="321" r:id="rId14"/>
    <p:sldId id="322" r:id="rId15"/>
    <p:sldId id="323" r:id="rId16"/>
    <p:sldId id="324" r:id="rId17"/>
    <p:sldId id="358" r:id="rId18"/>
    <p:sldId id="359" r:id="rId19"/>
    <p:sldId id="328" r:id="rId20"/>
    <p:sldId id="326" r:id="rId21"/>
    <p:sldId id="382" r:id="rId22"/>
    <p:sldId id="329" r:id="rId23"/>
    <p:sldId id="331" r:id="rId24"/>
    <p:sldId id="332" r:id="rId25"/>
    <p:sldId id="330" r:id="rId26"/>
    <p:sldId id="333" r:id="rId27"/>
    <p:sldId id="337" r:id="rId28"/>
    <p:sldId id="339" r:id="rId29"/>
    <p:sldId id="363" r:id="rId30"/>
    <p:sldId id="375" r:id="rId31"/>
    <p:sldId id="380" r:id="rId32"/>
    <p:sldId id="381" r:id="rId33"/>
    <p:sldId id="379" r:id="rId34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5" userDrawn="1">
          <p15:clr>
            <a:srgbClr val="A4A3A4"/>
          </p15:clr>
        </p15:guide>
        <p15:guide id="2" pos="2196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77" userDrawn="1">
          <p15:clr>
            <a:srgbClr val="A4A3A4"/>
          </p15:clr>
        </p15:guide>
        <p15:guide id="5" orient="horz" pos="3132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79" userDrawn="1">
          <p15:clr>
            <a:srgbClr val="A4A3A4"/>
          </p15:clr>
        </p15:guide>
        <p15:guide id="8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A34"/>
    <a:srgbClr val="DBCB96"/>
    <a:srgbClr val="FFFFFF"/>
    <a:srgbClr val="DEE7D1"/>
    <a:srgbClr val="E9EDF4"/>
    <a:srgbClr val="DCE6F2"/>
    <a:srgbClr val="D0D8E8"/>
    <a:srgbClr val="8EB4E3"/>
    <a:srgbClr val="F7EAE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6233" autoAdjust="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35"/>
        <p:guide pos="2196"/>
        <p:guide orient="horz" pos="3130"/>
        <p:guide pos="2177"/>
        <p:guide orient="horz" pos="3132"/>
        <p:guide orient="horz" pos="3127"/>
        <p:guide pos="21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7;&#1074;&#1086;&#1076;%202012-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7;&#1074;&#1086;&#1076;%202012-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7;&#1074;&#1086;&#1076;%202012-2016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динамика 2016 к 2012 году НДФЛ по ОКВЭД 1305 (</a:t>
            </a:r>
            <a:r>
              <a:rPr lang="ru-RU" b="1" dirty="0" smtClean="0"/>
              <a:t>гостиницы) </a:t>
            </a:r>
            <a:r>
              <a:rPr lang="ru-RU" b="0" i="1" dirty="0" smtClean="0"/>
              <a:t>(УФНС,</a:t>
            </a:r>
            <a:r>
              <a:rPr lang="ru-RU" b="0" i="1" baseline="0" dirty="0" smtClean="0"/>
              <a:t> форма 1-НОМ)</a:t>
            </a:r>
            <a:endParaRPr lang="ru-RU" b="0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0-4E29-BFDB-E594D93FCBD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A0-4E29-BFDB-E594D93FC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'НАЛОГИ (ндфл 12-26'!$A$26:$A$28</c:f>
              <c:strCache>
                <c:ptCount val="3"/>
                <c:pt idx="0">
                  <c:v>РФ</c:v>
                </c:pt>
                <c:pt idx="1">
                  <c:v>ЦФО</c:v>
                </c:pt>
                <c:pt idx="2">
                  <c:v>Тверская область</c:v>
                </c:pt>
              </c:strCache>
            </c:strRef>
          </c:cat>
          <c:val>
            <c:numRef>
              <c:f>'НАЛОГИ (ндфл 12-26'!$B$26:$B$28</c:f>
              <c:numCache>
                <c:formatCode>0.0%</c:formatCode>
                <c:ptCount val="3"/>
                <c:pt idx="0">
                  <c:v>1.3567391335981274</c:v>
                </c:pt>
                <c:pt idx="1">
                  <c:v>1.1702551818547771</c:v>
                </c:pt>
                <c:pt idx="2">
                  <c:v>0.97686903424245519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0-4E29-BFDB-E594D93FC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458624"/>
        <c:axId val="140464512"/>
      </c:barChart>
      <c:catAx>
        <c:axId val="1404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64512"/>
        <c:crosses val="autoZero"/>
        <c:auto val="1"/>
        <c:lblAlgn val="ctr"/>
        <c:lblOffset val="100"/>
        <c:noMultiLvlLbl val="0"/>
      </c:catAx>
      <c:valAx>
        <c:axId val="14046451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586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динамика 2016 к 2012 году УСН, ЕНВД и патент по ОКВЭД 1305 (</a:t>
            </a:r>
            <a:r>
              <a:rPr lang="ru-RU" b="1" dirty="0" smtClean="0"/>
              <a:t>гостиницы) </a:t>
            </a:r>
            <a:r>
              <a:rPr lang="ru-RU" sz="1400" b="0" i="1" u="none" strike="noStrike" baseline="0" dirty="0" smtClean="0">
                <a:effectLst/>
              </a:rPr>
              <a:t>(УФНС, форма 1-НОМ)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B-46A9-8101-E937396CD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'НАЛОГИ (ндфл 12-26'!$A$34:$A$36</c:f>
              <c:strCache>
                <c:ptCount val="3"/>
                <c:pt idx="0">
                  <c:v>РФ</c:v>
                </c:pt>
                <c:pt idx="1">
                  <c:v>ЦФО</c:v>
                </c:pt>
                <c:pt idx="2">
                  <c:v>Тверская область</c:v>
                </c:pt>
              </c:strCache>
            </c:strRef>
          </c:cat>
          <c:val>
            <c:numRef>
              <c:f>'НАЛОГИ (ндфл 12-26'!$B$34:$B$36</c:f>
              <c:numCache>
                <c:formatCode>0.0%</c:formatCode>
                <c:ptCount val="3"/>
                <c:pt idx="0">
                  <c:v>1.5952581085798334</c:v>
                </c:pt>
                <c:pt idx="1">
                  <c:v>1.5654344677687415</c:v>
                </c:pt>
                <c:pt idx="2">
                  <c:v>1.2816041848299913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B-46A9-8101-E937396CD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494720"/>
        <c:axId val="140496256"/>
      </c:barChart>
      <c:catAx>
        <c:axId val="1404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96256"/>
        <c:crosses val="autoZero"/>
        <c:auto val="1"/>
        <c:lblAlgn val="ctr"/>
        <c:lblOffset val="100"/>
        <c:noMultiLvlLbl val="0"/>
      </c:catAx>
      <c:valAx>
        <c:axId val="140496256"/>
        <c:scaling>
          <c:orientation val="minMax"/>
          <c:min val="1.1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9472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 dirty="0">
                <a:effectLst/>
              </a:rPr>
              <a:t>Число мест в КСР (полный круг хоз субъектов) 2015 к 2012 - динамика (</a:t>
            </a:r>
            <a:r>
              <a:rPr lang="ru-RU" sz="1400" b="0" i="1" u="none" strike="noStrike" baseline="0" dirty="0">
                <a:effectLst/>
              </a:rPr>
              <a:t>данные </a:t>
            </a:r>
            <a:r>
              <a:rPr lang="ru-RU" sz="1400" b="0" i="1" u="none" strike="noStrike" baseline="0" dirty="0" smtClean="0">
                <a:effectLst/>
              </a:rPr>
              <a:t>РосТуризм</a:t>
            </a:r>
            <a:r>
              <a:rPr lang="ru-RU" sz="1400" b="0" i="0" u="none" strike="noStrike" baseline="0" dirty="0" smtClean="0">
                <a:effectLst/>
              </a:rPr>
              <a:t>)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7-40D6-9FAD-4A309444D489}"/>
              </c:ext>
            </c:extLst>
          </c:dPt>
          <c:dLbls>
            <c:dLbl>
              <c:idx val="2"/>
              <c:layout>
                <c:manualLayout>
                  <c:x val="-8.5371933696705565E-3"/>
                  <c:y val="-2.1915746895556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27-40D6-9FAD-4A309444D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'НАЛОГИ (ндфл 12-26'!$A$43:$A$45</c:f>
              <c:strCache>
                <c:ptCount val="3"/>
                <c:pt idx="0">
                  <c:v> Российская Федерация</c:v>
                </c:pt>
                <c:pt idx="1">
                  <c:v>Центральный федеральный округ</c:v>
                </c:pt>
                <c:pt idx="2">
                  <c:v>Тверская область</c:v>
                </c:pt>
              </c:strCache>
            </c:strRef>
          </c:cat>
          <c:val>
            <c:numRef>
              <c:f>'НАЛОГИ (ндфл 12-26'!$B$43:$B$45</c:f>
              <c:numCache>
                <c:formatCode>0.0%</c:formatCode>
                <c:ptCount val="3"/>
                <c:pt idx="0">
                  <c:v>1.3108550185873604</c:v>
                </c:pt>
                <c:pt idx="1">
                  <c:v>1.1765873015873016</c:v>
                </c:pt>
                <c:pt idx="2">
                  <c:v>0.96296296296296302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7-40D6-9FAD-4A309444D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02624"/>
        <c:axId val="141004160"/>
      </c:barChart>
      <c:catAx>
        <c:axId val="14100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04160"/>
        <c:crosses val="autoZero"/>
        <c:auto val="1"/>
        <c:lblAlgn val="ctr"/>
        <c:lblOffset val="100"/>
        <c:noMultiLvlLbl val="0"/>
      </c:catAx>
      <c:valAx>
        <c:axId val="141004160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026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56338376195746E-2"/>
          <c:y val="2.71964380500932E-2"/>
          <c:w val="0.92376912622735408"/>
          <c:h val="0.91143769519436113"/>
        </c:manualLayout>
      </c:layout>
      <c:barChart>
        <c:barDir val="col"/>
        <c:grouping val="clustered"/>
        <c:varyColors val="0"/>
        <c:ser>
          <c:idx val="2"/>
          <c:order val="0"/>
          <c:tx>
            <c:v>целевой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Лист2!$D$4:$L$4</c:f>
              <c:numCache>
                <c:formatCode>0_ ;\-0\ 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Лист2!$D$8:$L$8</c:f>
              <c:numCache>
                <c:formatCode>0.000</c:formatCode>
                <c:ptCount val="9"/>
                <c:pt idx="0">
                  <c:v>1400</c:v>
                </c:pt>
                <c:pt idx="1">
                  <c:v>1523.2</c:v>
                </c:pt>
                <c:pt idx="2">
                  <c:v>1657.2416000000001</c:v>
                </c:pt>
                <c:pt idx="3">
                  <c:v>1862.7395584000003</c:v>
                </c:pt>
                <c:pt idx="4">
                  <c:v>2089.9937845248</c:v>
                </c:pt>
                <c:pt idx="5">
                  <c:v>2324.0730883915776</c:v>
                </c:pt>
                <c:pt idx="6">
                  <c:v>2575.072981937868</c:v>
                </c:pt>
                <c:pt idx="7">
                  <c:v>2837.7304260955307</c:v>
                </c:pt>
                <c:pt idx="8">
                  <c:v>3104.4770861485108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F90-4A10-847A-BA08D3541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963392"/>
        <c:axId val="155964928"/>
      </c:barChart>
      <c:catAx>
        <c:axId val="155963392"/>
        <c:scaling>
          <c:orientation val="minMax"/>
        </c:scaling>
        <c:delete val="0"/>
        <c:axPos val="b"/>
        <c:numFmt formatCode="0_ ;\-0\ 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5964928"/>
        <c:crosses val="autoZero"/>
        <c:auto val="1"/>
        <c:lblAlgn val="ctr"/>
        <c:lblOffset val="100"/>
        <c:noMultiLvlLbl val="0"/>
      </c:catAx>
      <c:valAx>
        <c:axId val="1559649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5963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49367205800395E-2"/>
          <c:y val="3.6677458373169804E-2"/>
          <c:w val="0.87589257365190354"/>
          <c:h val="0.82491812333840842"/>
        </c:manualLayout>
      </c:layout>
      <c:barChart>
        <c:barDir val="col"/>
        <c:grouping val="clustered"/>
        <c:varyColors val="0"/>
        <c:ser>
          <c:idx val="2"/>
          <c:order val="0"/>
          <c:tx>
            <c:v>целевой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Лист2!$D$4:$L$4</c:f>
              <c:numCache>
                <c:formatCode>0_ ;\-0\ 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Лист2!$D$29:$L$29</c:f>
              <c:numCache>
                <c:formatCode>0.000</c:formatCode>
                <c:ptCount val="9"/>
                <c:pt idx="0">
                  <c:v>18356</c:v>
                </c:pt>
                <c:pt idx="1">
                  <c:v>19971</c:v>
                </c:pt>
                <c:pt idx="2">
                  <c:v>21729</c:v>
                </c:pt>
                <c:pt idx="3">
                  <c:v>24423</c:v>
                </c:pt>
                <c:pt idx="4">
                  <c:v>27403</c:v>
                </c:pt>
                <c:pt idx="5">
                  <c:v>30472</c:v>
                </c:pt>
                <c:pt idx="6">
                  <c:v>33763</c:v>
                </c:pt>
                <c:pt idx="7">
                  <c:v>37207</c:v>
                </c:pt>
                <c:pt idx="8">
                  <c:v>40704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F1F-4466-83EC-30977210B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49024"/>
        <c:axId val="156450816"/>
      </c:barChart>
      <c:catAx>
        <c:axId val="156449024"/>
        <c:scaling>
          <c:orientation val="minMax"/>
        </c:scaling>
        <c:delete val="0"/>
        <c:axPos val="b"/>
        <c:numFmt formatCode="0_ ;\-0\ " sourceLinked="1"/>
        <c:majorTickMark val="out"/>
        <c:minorTickMark val="none"/>
        <c:tickLblPos val="nextTo"/>
        <c:crossAx val="156450816"/>
        <c:crosses val="autoZero"/>
        <c:auto val="1"/>
        <c:lblAlgn val="ctr"/>
        <c:lblOffset val="100"/>
        <c:noMultiLvlLbl val="0"/>
      </c:catAx>
      <c:valAx>
        <c:axId val="1564508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644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72034588749404E-2"/>
          <c:y val="2.7160312142683232E-2"/>
          <c:w val="0.90258281487242153"/>
          <c:h val="0.90177005673920618"/>
        </c:manualLayout>
      </c:layout>
      <c:lineChart>
        <c:grouping val="standard"/>
        <c:varyColors val="0"/>
        <c:ser>
          <c:idx val="2"/>
          <c:order val="0"/>
          <c:tx>
            <c:v>целевой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Лист2!$D$4:$L$4</c:f>
              <c:numCache>
                <c:formatCode>0_ ;\-0\ 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Лист2!$D$49:$L$49</c:f>
              <c:numCache>
                <c:formatCode>#,##0</c:formatCode>
                <c:ptCount val="9"/>
                <c:pt idx="0">
                  <c:v>6933.1</c:v>
                </c:pt>
                <c:pt idx="1">
                  <c:v>7543.2128000000012</c:v>
                </c:pt>
                <c:pt idx="2">
                  <c:v>8207.0155264000023</c:v>
                </c:pt>
                <c:pt idx="3">
                  <c:v>9224.6854516736039</c:v>
                </c:pt>
                <c:pt idx="4">
                  <c:v>10350.097076777782</c:v>
                </c:pt>
                <c:pt idx="5">
                  <c:v>11509.307949376893</c:v>
                </c:pt>
                <c:pt idx="6">
                  <c:v>12752.313207909598</c:v>
                </c:pt>
                <c:pt idx="7">
                  <c:v>14053.049155116378</c:v>
                </c:pt>
                <c:pt idx="8">
                  <c:v>15374.035775697319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603-462A-89F6-0B7A95351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55200"/>
        <c:axId val="156610944"/>
      </c:lineChart>
      <c:catAx>
        <c:axId val="156355200"/>
        <c:scaling>
          <c:orientation val="minMax"/>
        </c:scaling>
        <c:delete val="0"/>
        <c:axPos val="b"/>
        <c:numFmt formatCode="0_ ;\-0\ " sourceLinked="1"/>
        <c:majorTickMark val="out"/>
        <c:minorTickMark val="none"/>
        <c:tickLblPos val="nextTo"/>
        <c:crossAx val="156610944"/>
        <c:crosses val="autoZero"/>
        <c:auto val="1"/>
        <c:lblAlgn val="ctr"/>
        <c:lblOffset val="100"/>
        <c:noMultiLvlLbl val="0"/>
      </c:catAx>
      <c:valAx>
        <c:axId val="156610944"/>
        <c:scaling>
          <c:orientation val="minMax"/>
          <c:min val="6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635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86950167930059E-2"/>
          <c:y val="2.4257085675926462E-2"/>
          <c:w val="0.90876156210563497"/>
          <c:h val="0.91019033878864786"/>
        </c:manualLayout>
      </c:layout>
      <c:lineChart>
        <c:grouping val="standard"/>
        <c:varyColors val="0"/>
        <c:ser>
          <c:idx val="2"/>
          <c:order val="0"/>
          <c:tx>
            <c:v>целевой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Лист2!$D$4:$L$4</c:f>
              <c:numCache>
                <c:formatCode>0_ ;\-0\ 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Лист2!$D$67:$L$67</c:f>
              <c:numCache>
                <c:formatCode>#,##0</c:formatCode>
                <c:ptCount val="9"/>
                <c:pt idx="0">
                  <c:v>378.15548241048998</c:v>
                </c:pt>
                <c:pt idx="1">
                  <c:v>411.43316486261301</c:v>
                </c:pt>
                <c:pt idx="2">
                  <c:v>447.639283370523</c:v>
                </c:pt>
                <c:pt idx="3">
                  <c:v>503.146554508468</c:v>
                </c:pt>
                <c:pt idx="4">
                  <c:v>564.53043415850095</c:v>
                </c:pt>
                <c:pt idx="5">
                  <c:v>627.75784278425294</c:v>
                </c:pt>
                <c:pt idx="6">
                  <c:v>695.55568980495195</c:v>
                </c:pt>
                <c:pt idx="7">
                  <c:v>766.50237016505696</c:v>
                </c:pt>
                <c:pt idx="8">
                  <c:v>838.55359296057304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8F2-4727-BA30-857D912C8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38624"/>
        <c:axId val="156940160"/>
      </c:lineChart>
      <c:catAx>
        <c:axId val="156938624"/>
        <c:scaling>
          <c:orientation val="minMax"/>
        </c:scaling>
        <c:delete val="0"/>
        <c:axPos val="b"/>
        <c:numFmt formatCode="0_ ;\-0\ 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940160"/>
        <c:crosses val="autoZero"/>
        <c:auto val="1"/>
        <c:lblAlgn val="ctr"/>
        <c:lblOffset val="100"/>
        <c:noMultiLvlLbl val="0"/>
      </c:catAx>
      <c:valAx>
        <c:axId val="1569401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938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0.09751</cdr:x>
      <cdr:y>0.04849</cdr:y>
    </cdr:from>
    <cdr:to>
      <cdr:x>0.45387</cdr:x>
      <cdr:y>0.378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49765" y="259269"/>
          <a:ext cx="3105470" cy="176175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2000" tIns="72000" rIns="72000" bIns="7200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сценарий - рост индустрии 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туризма темпами более чем в два раза опережающими рост ВВП к 2025 году (аналогичная задача поставлена на федеральном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уровне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/>
          <a:lstStyle>
            <a:lvl1pPr algn="r">
              <a:defRPr sz="1200"/>
            </a:lvl1pPr>
          </a:lstStyle>
          <a:p>
            <a:fld id="{5CE30BE4-700F-426D-ADB7-56E9059550E0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28585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 anchor="b"/>
          <a:lstStyle>
            <a:lvl1pPr algn="r">
              <a:defRPr sz="1200"/>
            </a:lvl1pPr>
          </a:lstStyle>
          <a:p>
            <a:fld id="{467C22E0-7793-4FF2-923B-71CBFFEC68A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9597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/>
          <a:lstStyle>
            <a:lvl1pPr algn="r">
              <a:defRPr sz="1200"/>
            </a:lvl1pPr>
          </a:lstStyle>
          <a:p>
            <a:fld id="{ECCCCF80-355E-4AD8-8008-7B2320304F91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7" rIns="90955" bIns="454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8"/>
            <a:ext cx="5486400" cy="4466987"/>
          </a:xfrm>
          <a:prstGeom prst="rect">
            <a:avLst/>
          </a:prstGeom>
        </p:spPr>
        <p:txBody>
          <a:bodyPr vert="horz" lIns="90955" tIns="45477" rIns="90955" bIns="454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</p:spPr>
        <p:txBody>
          <a:bodyPr vert="horz" lIns="90955" tIns="45477" rIns="90955" bIns="45477" rtlCol="0" anchor="b"/>
          <a:lstStyle>
            <a:lvl1pPr algn="r">
              <a:defRPr sz="1200"/>
            </a:lvl1pPr>
          </a:lstStyle>
          <a:p>
            <a:fld id="{3AB371A5-A6A5-4076-95C3-7F524055BF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018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B909-A12E-4202-B5B9-AA49A8407391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356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28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2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984" indent="-28537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514" indent="-22830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120" indent="-22830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725" indent="-22830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1331" indent="-228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937" indent="-228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4542" indent="-228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1148" indent="-228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F2C02D-9521-4244-B979-2066E53770AA}" type="slidenum">
              <a:rPr lang="ru-RU" altLang="ru-RU"/>
              <a:pPr eaLnBrk="1" hangingPunct="1"/>
              <a:t>12</a:t>
            </a:fld>
            <a:endParaRPr lang="ru-RU" altLang="ru-RU" dirty="0"/>
          </a:p>
        </p:txBody>
      </p:sp>
      <p:sp>
        <p:nvSpPr>
          <p:cNvPr id="1638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893" indent="-28534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373" indent="-2282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922" indent="-2282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4472" indent="-2282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1020" indent="-228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570" indent="-228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120" indent="-228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0669" indent="-228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3684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8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18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77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69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00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17485" y="9178925"/>
            <a:ext cx="299657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30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474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17485" y="9178925"/>
            <a:ext cx="299657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3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37483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17485" y="9178925"/>
            <a:ext cx="299657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31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5394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17485" y="9178925"/>
            <a:ext cx="299657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32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67129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17485" y="9178925"/>
            <a:ext cx="299657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33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357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17485" y="9178925"/>
            <a:ext cx="299657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/>
            <a:fld id="{626C0AF5-638A-4054-8FF0-7F4CFAE79DE9}" type="slidenum">
              <a:rPr lang="ru-RU" sz="1200"/>
              <a:pPr algn="r"/>
              <a:t>4</a:t>
            </a:fld>
            <a:endParaRPr lang="ru-RU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23900"/>
            <a:ext cx="4833938" cy="36258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280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97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2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79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60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1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03C0-094F-4826-8B47-A5488DD4708D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9C31-016F-4FB0-BFA4-7EB8F829159E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9CF-F365-4F2D-8F55-4127A352AFA8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2932-30C6-4CA5-AF64-441415964860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4CF5-2CCC-4274-8301-D505218F6799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A2F-F17F-4A8C-AF6C-9F7F673082E1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26BC-0CEC-42F5-9178-64AC345F2453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6A2E-32A5-4A1D-9560-022F8F9F950D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CEB8-DFC6-43BE-885A-A5045EE1E813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6D0-DA41-4606-8CF9-E7328F7801D6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6B7-E635-4500-89CB-B6C76AF4C8F8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1273-D93A-410D-A88F-C707615A2439}" type="datetime1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4215-77BE-4C44-A321-95C372312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77512" y="293515"/>
            <a:ext cx="6816886" cy="81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ТУРИЗМА </a:t>
            </a:r>
          </a:p>
          <a:p>
            <a:pPr>
              <a:defRPr/>
            </a:pPr>
            <a:r>
              <a:rPr lang="ru-RU" sz="18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ТВЕРСКОЙ ОБЛАСТИ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8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13"/>
          <p:cNvSpPr>
            <a:spLocks noChangeArrowheads="1"/>
          </p:cNvSpPr>
          <p:nvPr/>
        </p:nvSpPr>
        <p:spPr bwMode="auto">
          <a:xfrm>
            <a:off x="1014863" y="4629150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00470" y="5630595"/>
            <a:ext cx="6673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декабря 2017 года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5" y="74713"/>
            <a:ext cx="828675" cy="1028700"/>
          </a:xfrm>
          <a:prstGeom prst="rect">
            <a:avLst/>
          </a:prstGeom>
          <a:noFill/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467423" y="2107757"/>
            <a:ext cx="8568952" cy="1584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государственной программе «Развитие туристской индустрии в Тверской области» </a:t>
            </a:r>
          </a:p>
          <a:p>
            <a:pPr marL="0" indent="0" algn="ctr" eaLnBrk="0" hangingPunct="0">
              <a:spcBef>
                <a:spcPts val="0"/>
              </a:spcBef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2018-2023 годы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122405" y="790771"/>
            <a:ext cx="6827181" cy="648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консолидированный бюджет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и общественного питания 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05005"/>
              </p:ext>
            </p:extLst>
          </p:nvPr>
        </p:nvGraphicFramePr>
        <p:xfrm>
          <a:off x="323528" y="1556792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4005064"/>
            <a:ext cx="3670977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сценарий: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к 2025 году             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+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122%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2017 года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0"/>
          <p:cNvSpPr>
            <a:spLocks noGrp="1"/>
          </p:cNvSpPr>
          <p:nvPr>
            <p:ph type="title"/>
          </p:nvPr>
        </p:nvSpPr>
        <p:spPr>
          <a:xfrm>
            <a:off x="667330" y="44624"/>
            <a:ext cx="8472816" cy="628197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ИНДИКАТОРЫ ЦЕЛИ № 2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63648" y="291577"/>
            <a:ext cx="8472816" cy="432048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07504" y="2471655"/>
            <a:ext cx="3094037" cy="900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спектра и повышение качества туристского продукта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63057" y="2479562"/>
            <a:ext cx="2433637" cy="900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Продвижение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туристских ресурсов Тверской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2436969"/>
            <a:ext cx="2736850" cy="936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туристской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в Тверской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9537" y="3556560"/>
            <a:ext cx="3094037" cy="1024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повышения эффективности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объектов туристской индустрии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56706" y="3540068"/>
            <a:ext cx="2446337" cy="8305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Тверской области на рынке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самодеятельного туризма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56176" y="3540068"/>
            <a:ext cx="2735262" cy="7711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привлекательной среды для туристов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9538" y="4581128"/>
            <a:ext cx="3094037" cy="616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туристской индустрии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9538" y="5203378"/>
            <a:ext cx="3094037" cy="729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и развития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 показа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Тверской области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9538" y="5949280"/>
            <a:ext cx="309403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комплексного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региона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63057" y="4365104"/>
            <a:ext cx="2446337" cy="825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Тверской области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организованного туризма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56176" y="4315942"/>
            <a:ext cx="2735262" cy="99512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развития туризма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156176" y="5320511"/>
            <a:ext cx="2735262" cy="144016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благоприятного финансово-экономического климата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туристскую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</a:t>
            </a:r>
          </a:p>
        </p:txBody>
      </p:sp>
      <p:pic>
        <p:nvPicPr>
          <p:cNvPr id="49" name="Picture 2" descr="https://vedtver.ru/common/slir/w1060-h1060/data/uploads/2015-06/page/51093/%D0%B0%D0%B4%D0%BC%D0%B8%D0%BD%D0%B8%D1%81%D1%82%D1%80%D0%B0%D1%86%D0%B8%D0%B8%20%D0%A2%D0%B2%D0%B5%D1%80%D0%B8,%20%D0%93%D1%83%D0%B1%D0%B5%D1%80%D0%BD%D0%B0%D1%82%D0%BE%D1%80%20(3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91" y="1208179"/>
            <a:ext cx="3092450" cy="12604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prdesign.ru/author/lections/img/tb09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3057" y="1173259"/>
            <a:ext cx="2433637" cy="129063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www.postroil.com/uploads/posts/2014-09/1410516819_zolotoe-koltso-gp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76494"/>
            <a:ext cx="2736850" cy="12604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0"/>
          <p:cNvSpPr>
            <a:spLocks noGrp="1"/>
          </p:cNvSpPr>
          <p:nvPr>
            <p:ph type="title"/>
          </p:nvPr>
        </p:nvSpPr>
        <p:spPr>
          <a:xfrm>
            <a:off x="846606" y="63016"/>
            <a:ext cx="7145610" cy="958850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BA9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ФИНАНСИРОВАНИЯ ГП НА 2018 ГОД </a:t>
            </a:r>
          </a:p>
        </p:txBody>
      </p:sp>
      <p:sp>
        <p:nvSpPr>
          <p:cNvPr id="409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Рисунок 9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828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0723" y="1146193"/>
            <a:ext cx="8351838" cy="496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190,3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 (в т.ч. 91,7 млн руб. за счет ФБ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482" y="2380505"/>
            <a:ext cx="2807990" cy="3375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и повышение качества туристского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</a:p>
          <a:p>
            <a:pPr algn="ctr"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23,5 млн руб.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2380505"/>
            <a:ext cx="2807990" cy="3375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туристских ресурсов Тверской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23,0 млн руб.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25198" y="2380505"/>
            <a:ext cx="2807990" cy="3375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3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туристской инфраструктуры в Тверской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143,8 млн руб.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123,8 млн рублей – 3этап а/до Шоша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млн руб. – мероприятия ГП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601" y="6170964"/>
            <a:ext cx="8351838" cy="49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ассигнований на функционирование аппарата управления (обеспечивающей подпрограммы)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936179" y="252611"/>
            <a:ext cx="741682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2032"/>
              </p:ext>
            </p:extLst>
          </p:nvPr>
        </p:nvGraphicFramePr>
        <p:xfrm>
          <a:off x="116858" y="1195643"/>
          <a:ext cx="8856985" cy="3389880"/>
        </p:xfrm>
        <a:graphic>
          <a:graphicData uri="http://schemas.openxmlformats.org/drawingml/2006/table">
            <a:tbl>
              <a:tblPr firstRow="1" bandRow="1"/>
              <a:tblGrid>
                <a:gridCol w="526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579">
                  <a:extLst>
                    <a:ext uri="{9D8B030D-6E8A-4147-A177-3AD203B41FA5}">
                      <a16:colId xmlns:a16="http://schemas.microsoft.com/office/drawing/2014/main" val="703408434"/>
                    </a:ext>
                  </a:extLst>
                </a:gridCol>
              </a:tblGrid>
              <a:tr h="708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2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«Расширение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спектра и повышение качества туристского продукта Тверской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3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 для развития и повышения эффективности функционирования объектов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туристской индустрии Тверской 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1.001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и ведение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реестра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объектов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сферы HoReCa и объектов туристского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 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63711"/>
              </p:ext>
            </p:extLst>
          </p:nvPr>
        </p:nvGraphicFramePr>
        <p:xfrm>
          <a:off x="116857" y="4569903"/>
          <a:ext cx="8856985" cy="2026144"/>
        </p:xfrm>
        <a:graphic>
          <a:graphicData uri="http://schemas.openxmlformats.org/drawingml/2006/table">
            <a:tbl>
              <a:tblPr firstRow="1" bandRow="1"/>
              <a:tblGrid>
                <a:gridCol w="5247231">
                  <a:extLst>
                    <a:ext uri="{9D8B030D-6E8A-4147-A177-3AD203B41FA5}">
                      <a16:colId xmlns:a16="http://schemas.microsoft.com/office/drawing/2014/main" val="342859578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77981324"/>
                    </a:ext>
                  </a:extLst>
                </a:gridCol>
                <a:gridCol w="2025578">
                  <a:extLst>
                    <a:ext uri="{9D8B030D-6E8A-4147-A177-3AD203B41FA5}">
                      <a16:colId xmlns:a16="http://schemas.microsoft.com/office/drawing/2014/main" val="1679606132"/>
                    </a:ext>
                  </a:extLst>
                </a:gridCol>
              </a:tblGrid>
              <a:tr h="978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1.002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реестра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«гостевых домов»,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включённых в официальный туристский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7700"/>
                  </a:ext>
                </a:extLst>
              </a:tr>
              <a:tr h="1014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1.003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«Выработка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комплекса мер по переходу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«гостевых домов»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официальный статус и вовлечению их в общую систему туристской инфраструктуры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0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43515"/>
              </p:ext>
            </p:extLst>
          </p:nvPr>
        </p:nvGraphicFramePr>
        <p:xfrm>
          <a:off x="395536" y="1556792"/>
          <a:ext cx="8496945" cy="3872553"/>
        </p:xfrm>
        <a:graphic>
          <a:graphicData uri="http://schemas.openxmlformats.org/drawingml/2006/table">
            <a:tbl>
              <a:tblPr firstRow="1" bandRow="1"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 /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1.004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«Методическое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содействие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классификации объектов туристской индустрии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Тверской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«Предоставление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субсидий из областного бюджета Тверской области юридическим лицам в целях классификации объектов туристской индустрии Тверской области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1.006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«Проведение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обучающих мероприятий для собственников и менеджеров объектов сферы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гостеприимства 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sp>
        <p:nvSpPr>
          <p:cNvPr id="9" name="Заголовок 20"/>
          <p:cNvSpPr>
            <a:spLocks noGrp="1"/>
          </p:cNvSpPr>
          <p:nvPr>
            <p:ph type="title"/>
          </p:nvPr>
        </p:nvSpPr>
        <p:spPr>
          <a:xfrm>
            <a:off x="966509" y="297684"/>
            <a:ext cx="741682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87075"/>
              </p:ext>
            </p:extLst>
          </p:nvPr>
        </p:nvGraphicFramePr>
        <p:xfrm>
          <a:off x="180868" y="1632661"/>
          <a:ext cx="8498585" cy="1593786"/>
        </p:xfrm>
        <a:graphic>
          <a:graphicData uri="http://schemas.openxmlformats.org/drawingml/2006/table">
            <a:tbl>
              <a:tblPr firstRow="1" bandRow="1"/>
              <a:tblGrid>
                <a:gridCol w="561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кадрового потенциала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туристской индустрии Тверской 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sp>
        <p:nvSpPr>
          <p:cNvPr id="8" name="Заголовок 20"/>
          <p:cNvSpPr>
            <a:spLocks noGrp="1"/>
          </p:cNvSpPr>
          <p:nvPr>
            <p:ph type="title"/>
          </p:nvPr>
        </p:nvSpPr>
        <p:spPr>
          <a:xfrm>
            <a:off x="946260" y="362398"/>
            <a:ext cx="741682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65986"/>
              </p:ext>
            </p:extLst>
          </p:nvPr>
        </p:nvGraphicFramePr>
        <p:xfrm>
          <a:off x="180868" y="3220228"/>
          <a:ext cx="8498585" cy="2654400"/>
        </p:xfrm>
        <a:graphic>
          <a:graphicData uri="http://schemas.openxmlformats.org/drawingml/2006/table">
            <a:tbl>
              <a:tblPr firstRow="1" bandRow="1"/>
              <a:tblGrid>
                <a:gridCol w="5618265">
                  <a:extLst>
                    <a:ext uri="{9D8B030D-6E8A-4147-A177-3AD203B41FA5}">
                      <a16:colId xmlns:a16="http://schemas.microsoft.com/office/drawing/2014/main" val="19240067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3291906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21992404"/>
                    </a:ext>
                  </a:extLst>
                </a:gridCol>
              </a:tblGrid>
              <a:tr h="746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2.001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«Проведение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регионального этапа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Всероссийского конкурса профессионального мастерства «Лучший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профессии в индустрии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туризма»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06195"/>
                  </a:ext>
                </a:extLst>
              </a:tr>
              <a:tr h="972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2.002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«Координация взаимодействия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между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профессиональными образовательными организациями 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сфере туризма и гостеприимства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организациями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туристской отрасли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13254"/>
                  </a:ext>
                </a:extLst>
              </a:tr>
              <a:tr h="746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2.003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«Продвижение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тематики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«гостеприимства»,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лояльности жителей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 к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туристам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экскурсантам»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8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71530"/>
              </p:ext>
            </p:extLst>
          </p:nvPr>
        </p:nvGraphicFramePr>
        <p:xfrm>
          <a:off x="323528" y="1885488"/>
          <a:ext cx="8424936" cy="3555213"/>
        </p:xfrm>
        <a:graphic>
          <a:graphicData uri="http://schemas.openxmlformats.org/drawingml/2006/table">
            <a:tbl>
              <a:tblPr firstRow="1" bandRow="1"/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2.004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проведению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добровольной аттестации экскурсоводов 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гидов-переводчиков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Тверской области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2.005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«Проведение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обучающих мероприятий,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квалификации экскурсоводов Тверской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8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2.006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«Проведение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обучающих мероприятий,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квалификации гидов-переводчиков Тверской области со знанием иностранного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языка»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741682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65686"/>
              </p:ext>
            </p:extLst>
          </p:nvPr>
        </p:nvGraphicFramePr>
        <p:xfrm>
          <a:off x="323528" y="1157374"/>
          <a:ext cx="8537167" cy="5260760"/>
        </p:xfrm>
        <a:graphic>
          <a:graphicData uri="http://schemas.openxmlformats.org/drawingml/2006/table">
            <a:tbl>
              <a:tblPr firstRow="1" bandRow="1"/>
              <a:tblGrid>
                <a:gridCol w="5944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3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создания и развития объектов туристского показа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Тверской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включению традиционных ремесел и промыслов в туристскую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сферу 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8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3.002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«Предоставление иных межбюджетных трансфертов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образованиям Тверской области из областного бюджета Тверской области на содействие развитию малого и среднего предпринимательства в сфере туризма»</a:t>
                      </a:r>
                    </a:p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Создание муниципальных ТИЦ, кемпингов, сервисных зон, мест тур показа, этно парков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8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3.003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«Предоставление субсидий из областного бюджета Тверской области юридическим лицам на финансовое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обеспечение затрат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объектов туристского показа и туристской инфраструктуры»</a:t>
                      </a:r>
                    </a:p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Гранты на создание негосударственных музеев и агро ферм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7381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35285"/>
              </p:ext>
            </p:extLst>
          </p:nvPr>
        </p:nvGraphicFramePr>
        <p:xfrm>
          <a:off x="179512" y="1306220"/>
          <a:ext cx="8784976" cy="5055564"/>
        </p:xfrm>
        <a:graphic>
          <a:graphicData uri="http://schemas.openxmlformats.org/drawingml/2006/table">
            <a:tbl>
              <a:tblPr firstRow="1" bandRow="1"/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3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3.004 «Развитие гастрономического туризма, включение в туристские маршруты блюд традиционной тверской кухни»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методических рекомендаций по созданию объектов агро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экотуризма»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«Разработка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продвижение экскурсионных маршрутов для учащихся общеобразовательных школ, в том числе в рамках проекта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«Живые уроки»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3.007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«Разработка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продвижение паломнических маршрутов по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«Включение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регулярных железнодорожных, автобусных перевозок в туристские маршруты по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3.009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разработке и внедрению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Тверской области системы «Карта туриста»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3.010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разработке и внедрению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аудио-гидов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основным туристским направлениям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01501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08169"/>
              </p:ext>
            </p:extLst>
          </p:nvPr>
        </p:nvGraphicFramePr>
        <p:xfrm>
          <a:off x="179511" y="1285346"/>
          <a:ext cx="8712969" cy="1303718"/>
        </p:xfrm>
        <a:graphic>
          <a:graphicData uri="http://schemas.openxmlformats.org/drawingml/2006/table">
            <a:tbl>
              <a:tblPr firstRow="1" bandRow="1"/>
              <a:tblGrid>
                <a:gridCol w="644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4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 для формирования комплексного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туристского продукта Тверской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области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98025"/>
              </p:ext>
            </p:extLst>
          </p:nvPr>
        </p:nvGraphicFramePr>
        <p:xfrm>
          <a:off x="179512" y="2573522"/>
          <a:ext cx="8712968" cy="1363200"/>
        </p:xfrm>
        <a:graphic>
          <a:graphicData uri="http://schemas.openxmlformats.org/drawingml/2006/table">
            <a:tbl>
              <a:tblPr firstRow="1" bandRow="1"/>
              <a:tblGrid>
                <a:gridCol w="6443967">
                  <a:extLst>
                    <a:ext uri="{9D8B030D-6E8A-4147-A177-3AD203B41FA5}">
                      <a16:colId xmlns:a16="http://schemas.microsoft.com/office/drawing/2014/main" val="3373450119"/>
                    </a:ext>
                  </a:extLst>
                </a:gridCol>
                <a:gridCol w="1179880">
                  <a:extLst>
                    <a:ext uri="{9D8B030D-6E8A-4147-A177-3AD203B41FA5}">
                      <a16:colId xmlns:a16="http://schemas.microsoft.com/office/drawing/2014/main" val="156904392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699567471"/>
                    </a:ext>
                  </a:extLst>
                </a:gridCol>
              </a:tblGrid>
              <a:tr h="409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4.001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перечня региональных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маршрутов по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06068"/>
                  </a:ext>
                </a:extLst>
              </a:tr>
              <a:tr h="614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4.002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сбора и направления туроператорам актуальной информации о местах туристского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8020"/>
                  </a:ext>
                </a:extLst>
              </a:tr>
            </a:tbl>
          </a:graphicData>
        </a:graphic>
      </p:graphicFrame>
      <p:sp>
        <p:nvSpPr>
          <p:cNvPr id="8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5309"/>
              </p:ext>
            </p:extLst>
          </p:nvPr>
        </p:nvGraphicFramePr>
        <p:xfrm>
          <a:off x="179512" y="3936722"/>
          <a:ext cx="8712968" cy="2181461"/>
        </p:xfrm>
        <a:graphic>
          <a:graphicData uri="http://schemas.openxmlformats.org/drawingml/2006/table">
            <a:tbl>
              <a:tblPr firstRow="1" bandRow="1"/>
              <a:tblGrid>
                <a:gridCol w="6443966">
                  <a:extLst>
                    <a:ext uri="{9D8B030D-6E8A-4147-A177-3AD203B41FA5}">
                      <a16:colId xmlns:a16="http://schemas.microsoft.com/office/drawing/2014/main" val="2666349954"/>
                    </a:ext>
                  </a:extLst>
                </a:gridCol>
                <a:gridCol w="1179881">
                  <a:extLst>
                    <a:ext uri="{9D8B030D-6E8A-4147-A177-3AD203B41FA5}">
                      <a16:colId xmlns:a16="http://schemas.microsoft.com/office/drawing/2014/main" val="2002321540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3971626576"/>
                    </a:ext>
                  </a:extLst>
                </a:gridCol>
              </a:tblGrid>
              <a:tr h="1344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4.003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«Взаимодействие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другими субъектами Российской Федерации по формированию и совместному продвижению межрегиональных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маршрутов, участие в межрегиональных туристских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объединениях»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16513"/>
                  </a:ext>
                </a:extLst>
              </a:tr>
              <a:tr h="836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4.004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«Продвижение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регулярных пешеходных экскурсий по Твери, Торжку и другим городам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5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67330" y="44624"/>
            <a:ext cx="8472816" cy="958762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АНАЛИЗ СИТУАЦИИ ПО ИТОГАМ 2012-2016 ГОДОВ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935332" y="4330724"/>
            <a:ext cx="4129864" cy="2410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серьезный рост рынка туризма в стране и ЦФО - 30-35% за 4 года (благоприятный внешний фактор для роста), индустрия туризма в Тверской области с 2012 по 2016 год не росла. Что может свидетельствовать о системном кризисе управления отраслью за указанный период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7321"/>
              </p:ext>
            </p:extLst>
          </p:nvPr>
        </p:nvGraphicFramePr>
        <p:xfrm>
          <a:off x="72357" y="1003386"/>
          <a:ext cx="4493018" cy="288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215437"/>
              </p:ext>
            </p:extLst>
          </p:nvPr>
        </p:nvGraphicFramePr>
        <p:xfrm>
          <a:off x="4644008" y="1044586"/>
          <a:ext cx="4496138" cy="284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611560" y="2708920"/>
            <a:ext cx="36886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92067"/>
              </p:ext>
            </p:extLst>
          </p:nvPr>
        </p:nvGraphicFramePr>
        <p:xfrm>
          <a:off x="102550" y="3960540"/>
          <a:ext cx="4462825" cy="28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7" name="Прямая соединительная линия 46"/>
          <p:cNvCxnSpPr/>
          <p:nvPr/>
        </p:nvCxnSpPr>
        <p:spPr>
          <a:xfrm>
            <a:off x="667330" y="5805264"/>
            <a:ext cx="36886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5998"/>
              </p:ext>
            </p:extLst>
          </p:nvPr>
        </p:nvGraphicFramePr>
        <p:xfrm>
          <a:off x="179512" y="1836057"/>
          <a:ext cx="8712968" cy="2510380"/>
        </p:xfrm>
        <a:graphic>
          <a:graphicData uri="http://schemas.openxmlformats.org/drawingml/2006/table">
            <a:tbl>
              <a:tblPr firstRow="1" bandRow="1"/>
              <a:tblGrid>
                <a:gridCol w="63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4.005 «Создание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обеспечение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туристского информационного центра Тверской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0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4.007 «Создание и обеспечение функционирования Центра народных художественных промыслов Тверской области на базе туристского информационного центра Тверской области»</a:t>
                      </a:r>
                    </a:p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79112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31865"/>
              </p:ext>
            </p:extLst>
          </p:nvPr>
        </p:nvGraphicFramePr>
        <p:xfrm>
          <a:off x="179512" y="4346437"/>
          <a:ext cx="8712968" cy="685234"/>
        </p:xfrm>
        <a:graphic>
          <a:graphicData uri="http://schemas.openxmlformats.org/drawingml/2006/table">
            <a:tbl>
              <a:tblPr firstRow="1" bandRow="1"/>
              <a:tblGrid>
                <a:gridCol w="63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Федеральный бюджет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Областной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7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60" y="263526"/>
            <a:ext cx="7704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информационные центры в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147888"/>
            <a:ext cx="3135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ТИЦ «Красная изба» </a:t>
            </a: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г. Великий Новгород,</a:t>
            </a:r>
          </a:p>
        </p:txBody>
      </p:sp>
      <p:pic>
        <p:nvPicPr>
          <p:cNvPr id="614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0036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0800000" flipV="1">
            <a:off x="2985801" y="2317334"/>
            <a:ext cx="26638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г.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Москва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88423"/>
            <a:ext cx="9144000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России - 148 туристских информационных центров.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соседних регионах существуют областные ТИЦы,  являющиеся основой информационной инфраструктуры для туристов</a:t>
            </a:r>
          </a:p>
        </p:txBody>
      </p:sp>
      <p:pic>
        <p:nvPicPr>
          <p:cNvPr id="6151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2" y="2867025"/>
            <a:ext cx="28924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r="7562" b="2"/>
          <a:stretch>
            <a:fillRect/>
          </a:stretch>
        </p:blipFill>
        <p:spPr bwMode="auto">
          <a:xfrm>
            <a:off x="6113484" y="2867025"/>
            <a:ext cx="2686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2160" y="2293144"/>
            <a:ext cx="2686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Смоленская область</a:t>
            </a:r>
          </a:p>
        </p:txBody>
      </p:sp>
      <p:pic>
        <p:nvPicPr>
          <p:cNvPr id="6154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" r="2856" b="-2"/>
          <a:stretch>
            <a:fillRect/>
          </a:stretch>
        </p:blipFill>
        <p:spPr bwMode="auto">
          <a:xfrm>
            <a:off x="319088" y="5297488"/>
            <a:ext cx="22669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2725" y="4859338"/>
            <a:ext cx="295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Вологодская область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9301" y="4848046"/>
            <a:ext cx="2600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г. Санкт-Петербург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8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84" y="5274904"/>
            <a:ext cx="26209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52365" y="4833938"/>
            <a:ext cx="2808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Ярославская область</a:t>
            </a: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6920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7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2831" r="22438" b="14563"/>
          <a:stretch/>
        </p:blipFill>
        <p:spPr>
          <a:xfrm>
            <a:off x="3090229" y="5260377"/>
            <a:ext cx="2685750" cy="15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76398"/>
              </p:ext>
            </p:extLst>
          </p:nvPr>
        </p:nvGraphicFramePr>
        <p:xfrm>
          <a:off x="179512" y="1380634"/>
          <a:ext cx="8808586" cy="4432038"/>
        </p:xfrm>
        <a:graphic>
          <a:graphicData uri="http://schemas.openxmlformats.org/drawingml/2006/table">
            <a:tbl>
              <a:tblPr firstRow="1" bandRow="1"/>
              <a:tblGrid>
                <a:gridCol w="663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946">
                  <a:extLst>
                    <a:ext uri="{9D8B030D-6E8A-4147-A177-3AD203B41FA5}">
                      <a16:colId xmlns:a16="http://schemas.microsoft.com/office/drawing/2014/main" val="3143462888"/>
                    </a:ext>
                  </a:extLst>
                </a:gridCol>
                <a:gridCol w="104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 измерения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4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«Продвижение туристских ресурсов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1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«Продвижение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 на рынке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самодеятельного туризма»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1.001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«Разработка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изготовление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печатных презентационных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материалов о Тверской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1.002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«Разработка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изготовление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печатных презентационных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материалов о Тверской области на иностранных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языках»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6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1.003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«Продвижение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ресурсов Тверской области в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информационно-телекоммуникационной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сети Интернет»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5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«Организация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проведение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Тверской области межрегиональных и международных мероприятий,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посвященных тематике туризма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4676" y="6531181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05199"/>
              </p:ext>
            </p:extLst>
          </p:nvPr>
        </p:nvGraphicFramePr>
        <p:xfrm>
          <a:off x="107504" y="1092639"/>
          <a:ext cx="8856984" cy="5490753"/>
        </p:xfrm>
        <a:graphic>
          <a:graphicData uri="http://schemas.openxmlformats.org/drawingml/2006/table">
            <a:tbl>
              <a:tblPr firstRow="1" bandRow="1"/>
              <a:tblGrid>
                <a:gridCol w="664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1.005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«Предоставление</a:t>
                      </a:r>
                      <a:r>
                        <a:rPr lang="ru-RU" sz="14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иных межбюджетных трансфертов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образованиям Тверской области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областного бюджета Тверской области на создание условий</a:t>
                      </a:r>
                      <a:r>
                        <a:rPr lang="ru-RU" sz="14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обеспечения услугами по организации досуга в сфере туризма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1.006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ведение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туристского календаря событий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1.007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«Изготовление 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сувениров с символикой Тверской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1.008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«Сопровождение 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туристского портала Тверской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1.009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промо-роликов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 туристском потенциале 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1.010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«Размещение </a:t>
                      </a:r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информации о Тверской области в наиболее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популярных средствах массовой коммуникации в информационно-телекоммуникационной</a:t>
                      </a:r>
                      <a:r>
                        <a:rPr lang="ru-RU" sz="14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сети 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Интернет»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9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1.011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продвижения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туристского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бренда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 и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локальных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брендов наиболее значимых 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направлений Тверской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426" y="6492875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290" b="3729"/>
          <a:stretch/>
        </p:blipFill>
        <p:spPr>
          <a:xfrm>
            <a:off x="8007303" y="2862"/>
            <a:ext cx="112772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93490"/>
              </p:ext>
            </p:extLst>
          </p:nvPr>
        </p:nvGraphicFramePr>
        <p:xfrm>
          <a:off x="179512" y="2276872"/>
          <a:ext cx="8784975" cy="2557639"/>
        </p:xfrm>
        <a:graphic>
          <a:graphicData uri="http://schemas.openxmlformats.org/drawingml/2006/table">
            <a:tbl>
              <a:tblPr firstRow="1" bandRow="1"/>
              <a:tblGrid>
                <a:gridCol w="637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«Продвижение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 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рынке организованного туризма»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2.001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«Организация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участия Тверской области в профессиональных туристских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выставках»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2.002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«Проведение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информационных туров для прессы 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туроператоров»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1031"/>
              </p:ext>
            </p:extLst>
          </p:nvPr>
        </p:nvGraphicFramePr>
        <p:xfrm>
          <a:off x="251520" y="1311930"/>
          <a:ext cx="8568951" cy="1964692"/>
        </p:xfrm>
        <a:graphic>
          <a:graphicData uri="http://schemas.openxmlformats.org/drawingml/2006/table">
            <a:tbl>
              <a:tblPr firstRow="1" bandRow="1"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97">
                  <a:extLst>
                    <a:ext uri="{9D8B030D-6E8A-4147-A177-3AD203B41FA5}">
                      <a16:colId xmlns:a16="http://schemas.microsoft.com/office/drawing/2014/main" val="4128772844"/>
                    </a:ext>
                  </a:extLst>
                </a:gridCol>
                <a:gridCol w="1020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 /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1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3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«Развитие туристской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инфраструктуры в Тверской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в Тверской области привлекательной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среды для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туристов»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44781"/>
              </p:ext>
            </p:extLst>
          </p:nvPr>
        </p:nvGraphicFramePr>
        <p:xfrm>
          <a:off x="251519" y="3273988"/>
          <a:ext cx="8568951" cy="2993764"/>
        </p:xfrm>
        <a:graphic>
          <a:graphicData uri="http://schemas.openxmlformats.org/drawingml/2006/table">
            <a:tbl>
              <a:tblPr firstRow="1" bandRow="1"/>
              <a:tblGrid>
                <a:gridCol w="6408713">
                  <a:extLst>
                    <a:ext uri="{9D8B030D-6E8A-4147-A177-3AD203B41FA5}">
                      <a16:colId xmlns:a16="http://schemas.microsoft.com/office/drawing/2014/main" val="173867000"/>
                    </a:ext>
                  </a:extLst>
                </a:gridCol>
                <a:gridCol w="1139495">
                  <a:extLst>
                    <a:ext uri="{9D8B030D-6E8A-4147-A177-3AD203B41FA5}">
                      <a16:colId xmlns:a16="http://schemas.microsoft.com/office/drawing/2014/main" val="2519328673"/>
                    </a:ext>
                  </a:extLst>
                </a:gridCol>
                <a:gridCol w="1020743">
                  <a:extLst>
                    <a:ext uri="{9D8B030D-6E8A-4147-A177-3AD203B41FA5}">
                      <a16:colId xmlns:a16="http://schemas.microsoft.com/office/drawing/2014/main" val="1048665301"/>
                    </a:ext>
                  </a:extLst>
                </a:gridCol>
              </a:tblGrid>
              <a:tr h="827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«Разработка и направление в муниципальные образования Тверской области методических рекомендаций по формированию комфортной туристкой среды»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63088"/>
                  </a:ext>
                </a:extLst>
              </a:tr>
              <a:tr h="41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1.002 «Создание и ведение атласа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туристских дорог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49876"/>
                  </a:ext>
                </a:extLst>
              </a:tr>
              <a:tr h="62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1.003 «Содействие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формированию системы туристских сервисных зон на федеральных и региональных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дорогах 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68002"/>
                  </a:ext>
                </a:extLst>
              </a:tr>
              <a:tr h="620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1.004 «Создание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 для организации автобусного сообщения между городами-туристскими центрами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83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6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2280" y="6558806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81447"/>
              </p:ext>
            </p:extLst>
          </p:nvPr>
        </p:nvGraphicFramePr>
        <p:xfrm>
          <a:off x="251518" y="1412776"/>
          <a:ext cx="8640961" cy="1621188"/>
        </p:xfrm>
        <a:graphic>
          <a:graphicData uri="http://schemas.openxmlformats.org/drawingml/2006/table">
            <a:tbl>
              <a:tblPr firstRow="1" bandRow="1"/>
              <a:tblGrid>
                <a:gridCol w="626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инфраструктуры по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наиболее значимым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направлениям развития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туризма»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95337"/>
              </p:ext>
            </p:extLst>
          </p:nvPr>
        </p:nvGraphicFramePr>
        <p:xfrm>
          <a:off x="251520" y="2924945"/>
          <a:ext cx="8640958" cy="3456384"/>
        </p:xfrm>
        <a:graphic>
          <a:graphicData uri="http://schemas.openxmlformats.org/drawingml/2006/table">
            <a:tbl>
              <a:tblPr firstRow="1" bandRow="1"/>
              <a:tblGrid>
                <a:gridCol w="6261636">
                  <a:extLst>
                    <a:ext uri="{9D8B030D-6E8A-4147-A177-3AD203B41FA5}">
                      <a16:colId xmlns:a16="http://schemas.microsoft.com/office/drawing/2014/main" val="397228202"/>
                    </a:ext>
                  </a:extLst>
                </a:gridCol>
                <a:gridCol w="1357487">
                  <a:extLst>
                    <a:ext uri="{9D8B030D-6E8A-4147-A177-3AD203B41FA5}">
                      <a16:colId xmlns:a16="http://schemas.microsoft.com/office/drawing/2014/main" val="798886969"/>
                    </a:ext>
                  </a:extLst>
                </a:gridCol>
                <a:gridCol w="1021835">
                  <a:extLst>
                    <a:ext uri="{9D8B030D-6E8A-4147-A177-3AD203B41FA5}">
                      <a16:colId xmlns:a16="http://schemas.microsoft.com/office/drawing/2014/main" val="4051531440"/>
                    </a:ext>
                  </a:extLst>
                </a:gridCol>
              </a:tblGrid>
              <a:tr h="986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2.001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созданию новой инфраструктуры для развития круизного туризма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приведению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надлежащее состояние существующей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инфраструктуры Тверской 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52279"/>
                  </a:ext>
                </a:extLst>
              </a:tr>
              <a:tr h="986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2.002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созданию новой инфраструктуры для развития яхтенного туризма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приведению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надлежащее состояние существующей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инфраструктуры Тверской 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74193"/>
                  </a:ext>
                </a:extLst>
              </a:tr>
              <a:tr h="741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2.003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созданию официально работающих кемпингов для самодеятельных туристов на территории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12879"/>
                  </a:ext>
                </a:extLst>
              </a:tr>
              <a:tr h="741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2.004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«Создание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отраслевой статистики туристской сферы Тверской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0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61039"/>
              </p:ext>
            </p:extLst>
          </p:nvPr>
        </p:nvGraphicFramePr>
        <p:xfrm>
          <a:off x="133747" y="1244115"/>
          <a:ext cx="8758732" cy="1523660"/>
        </p:xfrm>
        <a:graphic>
          <a:graphicData uri="http://schemas.openxmlformats.org/drawingml/2006/table">
            <a:tbl>
              <a:tblPr firstRow="1" bandRow="1"/>
              <a:tblGrid>
                <a:gridCol w="653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Задача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«Создание в Тверской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области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благоприятного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финансово-экономического климата для инвестирования в туристскую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инфраструктуру»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143,8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84929"/>
              </p:ext>
            </p:extLst>
          </p:nvPr>
        </p:nvGraphicFramePr>
        <p:xfrm>
          <a:off x="133747" y="2760336"/>
          <a:ext cx="8758731" cy="3556061"/>
        </p:xfrm>
        <a:graphic>
          <a:graphicData uri="http://schemas.openxmlformats.org/drawingml/2006/table">
            <a:tbl>
              <a:tblPr firstRow="1" bandRow="1"/>
              <a:tblGrid>
                <a:gridCol w="6538758">
                  <a:extLst>
                    <a:ext uri="{9D8B030D-6E8A-4147-A177-3AD203B41FA5}">
                      <a16:colId xmlns:a16="http://schemas.microsoft.com/office/drawing/2014/main" val="2451198101"/>
                    </a:ext>
                  </a:extLst>
                </a:gridCol>
                <a:gridCol w="1154386">
                  <a:extLst>
                    <a:ext uri="{9D8B030D-6E8A-4147-A177-3AD203B41FA5}">
                      <a16:colId xmlns:a16="http://schemas.microsoft.com/office/drawing/2014/main" val="225295153"/>
                    </a:ext>
                  </a:extLst>
                </a:gridCol>
                <a:gridCol w="1065587">
                  <a:extLst>
                    <a:ext uri="{9D8B030D-6E8A-4147-A177-3AD203B41FA5}">
                      <a16:colId xmlns:a16="http://schemas.microsoft.com/office/drawing/2014/main" val="31861341"/>
                    </a:ext>
                  </a:extLst>
                </a:gridCol>
              </a:tblGrid>
              <a:tr h="1023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3.001 «Реконструкция автомобильной дороги «Подъезд к пос. Шоша» в границах туристско-рекреационного кластера «Верхневолжский» (3 этап)», в том числе: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57828"/>
                  </a:ext>
                </a:extLst>
              </a:tr>
              <a:tr h="562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72036"/>
                  </a:ext>
                </a:extLst>
              </a:tr>
              <a:tr h="562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областного бюджета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72245"/>
                  </a:ext>
                </a:extLst>
              </a:tr>
              <a:tr h="562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Административное мероприятие 3.002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«Содействие эффективному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функционированию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особой экономической зоны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«Завидово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34405"/>
                  </a:ext>
                </a:extLst>
              </a:tr>
              <a:tr h="8440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Административное мероприятие 3.003 «Создание условий для формирования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Тверской области сети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региональных туристских кластеров и туристско-рекреационных парков»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3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07377"/>
              </p:ext>
            </p:extLst>
          </p:nvPr>
        </p:nvGraphicFramePr>
        <p:xfrm>
          <a:off x="179512" y="1772816"/>
          <a:ext cx="8640959" cy="3955163"/>
        </p:xfrm>
        <a:graphic>
          <a:graphicData uri="http://schemas.openxmlformats.org/drawingml/2006/table">
            <a:tbl>
              <a:tblPr firstRow="1" bandRow="1"/>
              <a:tblGrid>
                <a:gridCol w="6296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«Проведение обучающих семинаров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органов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местного самоуправления Тверской области по вопросам привлечения инвестиций в туристскую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индустрию 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«Содействие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инвесторам в подборе и подготовке площадок для размещения объектов туристской инфраструктуры на территории Тверской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предложений по повышению эффективности налогового регулирования туристской отрасли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42876"/>
              </p:ext>
            </p:extLst>
          </p:nvPr>
        </p:nvGraphicFramePr>
        <p:xfrm>
          <a:off x="179512" y="1916832"/>
          <a:ext cx="8712969" cy="3232607"/>
        </p:xfrm>
        <a:graphic>
          <a:graphicData uri="http://schemas.openxmlformats.org/drawingml/2006/table">
            <a:tbl>
              <a:tblPr firstRow="1" bandRow="1"/>
              <a:tblGrid>
                <a:gridCol w="634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подпрограммы / задачи/ показателя / мероприятия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измерения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мероприятие 3.007 «Формирование пакетных предложений для инвестирования в туристскую индустрию Тверской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Мероприятие 3.008 «Предоставление субсидий юридическим лицам из областного бюджета Тверской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области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реализующим на территории Тверской области инвестиционные проекты в сфере туризма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Субсидии инвесторам (гостиницы) – 90% от уплаченного налога на имущество,</a:t>
                      </a:r>
                      <a:r>
                        <a:rPr lang="ru-RU" sz="1600" b="1" i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но не более НДФЛ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20"/>
          <p:cNvSpPr>
            <a:spLocks noGrp="1"/>
          </p:cNvSpPr>
          <p:nvPr>
            <p:ph type="title"/>
          </p:nvPr>
        </p:nvSpPr>
        <p:spPr>
          <a:xfrm>
            <a:off x="940630" y="284634"/>
            <a:ext cx="6367674" cy="548680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СТРУКТУРА ГОСПРОГРАММЫ</a:t>
            </a:r>
            <a:endParaRPr lang="ru-RU" sz="16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7816" y="287801"/>
            <a:ext cx="70261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800" b="1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000" dirty="0"/>
              <a:t>SWOT-</a:t>
            </a:r>
            <a:r>
              <a:rPr lang="ru-RU" sz="2000" dirty="0"/>
              <a:t>АНАЛИЗ ТУРИСТСКОЙ СФЕРЫ </a:t>
            </a:r>
          </a:p>
          <a:p>
            <a:r>
              <a:rPr lang="ru-RU" sz="2000" dirty="0"/>
              <a:t>ТВЕРСКОЙ ОБЛАСТИ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014863" y="4629150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293141" y="1349379"/>
            <a:ext cx="68642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07197" y="1349377"/>
            <a:ext cx="8101463" cy="46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95" y="86651"/>
            <a:ext cx="829128" cy="10303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1746"/>
              </p:ext>
            </p:extLst>
          </p:nvPr>
        </p:nvGraphicFramePr>
        <p:xfrm>
          <a:off x="-793" y="1062501"/>
          <a:ext cx="9114563" cy="575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217">
                  <a:extLst>
                    <a:ext uri="{9D8B030D-6E8A-4147-A177-3AD203B41FA5}">
                      <a16:colId xmlns:a16="http://schemas.microsoft.com/office/drawing/2014/main" val="4261040741"/>
                    </a:ext>
                  </a:extLst>
                </a:gridCol>
                <a:gridCol w="4916346">
                  <a:extLst>
                    <a:ext uri="{9D8B030D-6E8A-4147-A177-3AD203B41FA5}">
                      <a16:colId xmlns:a16="http://schemas.microsoft.com/office/drawing/2014/main" val="1330067911"/>
                    </a:ext>
                  </a:extLst>
                </a:gridCol>
              </a:tblGrid>
              <a:tr h="3496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(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8080"/>
                  </a:ext>
                </a:extLst>
              </a:tr>
              <a:tr h="231659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Логистика, близость к ключевым рынкам (Московская и Санкт-Петербургская агломерации), несколько транспортных артерий (авто,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д,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и рекреационный потенциал (в первую очередь, «большая вода»)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Исторический и культурный потенциал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крупных успешных проектов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объектов турпоказа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транспортной инфраструктуры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Слабое развитие туристкой инфраструктуры (указатели, туристские центры, кемпинги и т.д.)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информированности ЦА о Тверской области, отсутствие системы продвижения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Слабое развитие турбизнеса, в первую очередь, туроператоров, гидов, работников гостиниц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системы мер поддержки турбизнеса (обучение – продвижение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содействие инвестициям)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8302"/>
                  </a:ext>
                </a:extLst>
              </a:tr>
              <a:tr h="349674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 (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возможности для роста)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 (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угрозы для роста)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12122"/>
                  </a:ext>
                </a:extLst>
              </a:tr>
              <a:tr h="171643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низкой базы, нет перенасыщения аудитории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позиция Правительства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развитию транспортной инфраструктуры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Насыщение московской агломерации и рост цен на турпродукты – возможность предложения лучшего соотношения «цена – качество»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реальных доходов населения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выездного турпотока (Турция и Египет)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позиция регионов-конкурентов (Московская область, Золотое кольцо)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числа трудоспособного населения, отсутствие источников для пополнения кадров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05839"/>
                  </a:ext>
                </a:extLst>
              </a:tr>
            </a:tbl>
          </a:graphicData>
        </a:graphic>
      </p:graphicFrame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0170" y="6471134"/>
            <a:ext cx="2133600" cy="36512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56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7816" y="287801"/>
            <a:ext cx="70261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800" b="1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dirty="0" smtClean="0"/>
              <a:t>МЕТОДОЛОГИЯ РЕАЛИЗАЦИИ ГП</a:t>
            </a:r>
            <a:endParaRPr lang="ru-RU" sz="2000" dirty="0"/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014863" y="4629150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293141" y="1349379"/>
            <a:ext cx="68642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93459" y="6406307"/>
            <a:ext cx="2398469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2" y="74713"/>
            <a:ext cx="829128" cy="1030313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1572" y="1105026"/>
            <a:ext cx="8872916" cy="54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altLang="ja-JP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Сочетание </a:t>
            </a:r>
            <a:r>
              <a:rPr lang="ru-RU" altLang="ja-JP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</a:t>
            </a:r>
            <a:r>
              <a:rPr lang="ru-RU" altLang="ja-JP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ja-JP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</a:t>
            </a:r>
            <a:r>
              <a:rPr lang="ru-RU" altLang="ja-JP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  <a:p>
            <a:pPr algn="just"/>
            <a:endParaRPr lang="ru-RU" altLang="ja-JP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ja-JP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</a:p>
          <a:p>
            <a:pPr marL="342900" indent="-342900" algn="just">
              <a:buFontTx/>
              <a:buChar char="-"/>
            </a:pPr>
            <a:r>
              <a:rPr lang="ru-RU" altLang="ja-JP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карты» по ключевым направлениям туризма </a:t>
            </a:r>
            <a:r>
              <a:rPr lang="ru-RU" altLang="ja-JP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(водный, круизный, самодеятельный, паломнический, детский, гастрономический)</a:t>
            </a:r>
          </a:p>
          <a:p>
            <a:pPr marL="342900" indent="-342900" algn="just">
              <a:buFontTx/>
              <a:buChar char="-"/>
            </a:pPr>
            <a:endParaRPr lang="en-US" altLang="ja-JP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altLang="ja-JP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комплексных региональных маршрутов</a:t>
            </a:r>
          </a:p>
          <a:p>
            <a:pPr algn="just"/>
            <a:r>
              <a:rPr lang="ru-RU" altLang="ja-JP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имеющегося туристского потенциала + оценка спроса и тенденций</a:t>
            </a:r>
          </a:p>
          <a:p>
            <a:pPr algn="just"/>
            <a:r>
              <a:rPr lang="ru-RU" altLang="ja-JP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ja-JP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Идея маршрута + сам маршрут</a:t>
            </a:r>
          </a:p>
          <a:p>
            <a:pPr algn="just"/>
            <a:r>
              <a:rPr lang="ru-RU" altLang="ja-JP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ja-JP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Инфраструктура по маршруту (дороги, фасады, заправки и т.п.) + содействие в создании необходимой инфраструктуры</a:t>
            </a:r>
          </a:p>
          <a:p>
            <a:pPr algn="just"/>
            <a:r>
              <a:rPr lang="ru-RU" altLang="ja-JP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ja-JP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туристского продукта: места показа, логистика, кадровое обеспечение + содействие в подготовке кадров (обучение экскурсоводов, мастер-классы для мест показа по работе с туристами) </a:t>
            </a:r>
          </a:p>
          <a:p>
            <a:pPr algn="just"/>
            <a:r>
              <a:rPr lang="ru-RU" altLang="ja-JP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ja-JP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Промотирование: онлайн + оффлайн</a:t>
            </a:r>
          </a:p>
          <a:p>
            <a:pPr marL="342900" indent="-342900" algn="just">
              <a:buFontTx/>
              <a:buChar char="-"/>
            </a:pPr>
            <a:endParaRPr lang="ru-RU" altLang="ja-JP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ja-JP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ja-JP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туристско–рекреационного парков как институтов развития </a:t>
            </a:r>
          </a:p>
          <a:p>
            <a:pPr marL="285750" indent="-285750" algn="just">
              <a:buFontTx/>
              <a:buChar char="-"/>
            </a:pPr>
            <a:endParaRPr lang="ru-RU" altLang="ja-JP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ja-JP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Фокусировка на целевых аудиториях, брендирование региона и составных частей регионального продукта – из потребностей различных ЦА</a:t>
            </a:r>
            <a:endParaRPr lang="ru-RU" altLang="ja-JP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97816" y="287801"/>
            <a:ext cx="70261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800" b="1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dirty="0"/>
              <a:t>БРЕНДИРОВАНИЕ ТЕРРИТОРИИ ТВЕРСКОЙ ОБЛАСТИ В СФЕРЕ ТУРИЗМА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014863" y="4629150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293141" y="1349379"/>
            <a:ext cx="68642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5531" y="6522939"/>
            <a:ext cx="2398469" cy="335061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2" y="74713"/>
            <a:ext cx="829128" cy="103031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3938" y="1368908"/>
            <a:ext cx="7320913" cy="756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зарегистрирован в Геральдическом реестре Тверской области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туристский логотип.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663" y="2224324"/>
            <a:ext cx="2251495" cy="352839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1572" y="2234867"/>
            <a:ext cx="6861319" cy="342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altLang="ja-JP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посылы логотипа:</a:t>
            </a:r>
          </a:p>
          <a:p>
            <a:pPr algn="just"/>
            <a:endParaRPr lang="ru-RU" altLang="ja-JP" sz="1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ja-JP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ИСТОРИЯ</a:t>
            </a:r>
          </a:p>
          <a:p>
            <a:pPr algn="just"/>
            <a:r>
              <a:rPr lang="ru-RU" altLang="ja-JP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и культурное наследие, центр «губернского» туризма, «маленький Петербург»</a:t>
            </a:r>
          </a:p>
          <a:p>
            <a:pPr algn="just"/>
            <a:endParaRPr lang="ru-RU" altLang="ja-JP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ja-JP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ДРУЖЕЛЮБИЕ</a:t>
            </a:r>
          </a:p>
          <a:p>
            <a:pPr algn="just"/>
            <a:r>
              <a:rPr lang="ru-RU" altLang="ja-JP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благожелательная к туристу, комфорт и дружелюбие на всех этапах – от поиска информации до экскурсии</a:t>
            </a:r>
          </a:p>
          <a:p>
            <a:pPr algn="just"/>
            <a:endParaRPr lang="ru-RU" altLang="ja-JP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ja-JP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МНОГОГРАННОСТЬ</a:t>
            </a:r>
          </a:p>
          <a:p>
            <a:pPr algn="just"/>
            <a:r>
              <a:rPr lang="ru-RU" altLang="ja-JP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Различные, абсолютно не похожие друг на друга территории и виды отдыха, каждый может найти развлечение по душе </a:t>
            </a:r>
          </a:p>
        </p:txBody>
      </p:sp>
    </p:spTree>
    <p:extLst>
      <p:ext uri="{BB962C8B-B14F-4D97-AF65-F5344CB8AC3E}">
        <p14:creationId xmlns:p14="http://schemas.microsoft.com/office/powerpoint/2010/main" val="1925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28336" y="321657"/>
            <a:ext cx="79594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ИДЕОЛОГИЧЕСКАЯ ОСНОВА РАБОТЫ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008141" y="4629150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293141" y="1349379"/>
            <a:ext cx="68642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757330" y="1547815"/>
            <a:ext cx="8101463" cy="46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77" y="0"/>
            <a:ext cx="1127723" cy="113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7" y="66044"/>
            <a:ext cx="829128" cy="10303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25" y="1096357"/>
            <a:ext cx="9088975" cy="1041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региона условно разделена </a:t>
            </a:r>
            <a:r>
              <a:rPr lang="ru-RU" sz="1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9 туристских направлений 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приоритетным видам туризма.</a:t>
            </a:r>
            <a:endParaRPr lang="ru-RU" sz="1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по видам туризма = формирование различных турпродуктов для различных целевых аудиторий.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5" y="2156869"/>
            <a:ext cx="9061247" cy="4638983"/>
          </a:xfrm>
          <a:prstGeom prst="rect">
            <a:avLst/>
          </a:prstGeom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95954" y="306266"/>
            <a:ext cx="79594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РОЛЬ И ЗАДАЧИ МУНИЦИПАЛЬНЫХ ОБРАЗОВАНИЙ ТВЕРСКОЙ ОБЛАСТИ В РАЗВИТИИ ТУРИЗМА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120299" y="4659599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293141" y="1349379"/>
            <a:ext cx="68642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64205" y="1317274"/>
            <a:ext cx="7661419" cy="50167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ответственных за туризм в должности не ниже заместителя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главы</a:t>
            </a:r>
          </a:p>
          <a:p>
            <a:pPr algn="just" eaLnBrk="0" hangingPunct="0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«Развитие туризма в МО», сформированная на основе методических рекомендации Министерства туризма и исходя их туристического зонирования территории области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развития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туризма в МО: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гостиниц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номерного фонда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 налоговых поступлений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территории муниципального образования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гостиниц и общественного питания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турмаршрутов и введенных объектов турпоказа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проведенных мероприятий в сфере туризма (в течение года)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554" y="6402777"/>
            <a:ext cx="2398469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77" y="0"/>
            <a:ext cx="1127723" cy="113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2" y="66044"/>
            <a:ext cx="829128" cy="1030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042" y="1289371"/>
            <a:ext cx="573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960" y="2247083"/>
            <a:ext cx="573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960" y="3713908"/>
            <a:ext cx="573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3.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28336" y="321657"/>
            <a:ext cx="79594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ГЛАВНЫЕ ЦЕЛЕВЫЕ АУДИТОРИИ</a:t>
            </a:r>
          </a:p>
        </p:txBody>
      </p:sp>
      <p:sp>
        <p:nvSpPr>
          <p:cNvPr id="47107" name="Прямоугольник 13"/>
          <p:cNvSpPr>
            <a:spLocks noChangeArrowheads="1"/>
          </p:cNvSpPr>
          <p:nvPr/>
        </p:nvSpPr>
        <p:spPr bwMode="auto">
          <a:xfrm>
            <a:off x="1014863" y="4629150"/>
            <a:ext cx="714923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7141" name="Прямоугольник 12"/>
          <p:cNvSpPr>
            <a:spLocks noChangeArrowheads="1"/>
          </p:cNvSpPr>
          <p:nvPr/>
        </p:nvSpPr>
        <p:spPr bwMode="auto">
          <a:xfrm>
            <a:off x="1293141" y="1349379"/>
            <a:ext cx="68642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757330" y="1547815"/>
            <a:ext cx="8101463" cy="46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5531" y="6415177"/>
            <a:ext cx="2398469" cy="47625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" y="747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77" y="0"/>
            <a:ext cx="1127723" cy="113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7" y="66044"/>
            <a:ext cx="829128" cy="1030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751" y="2211703"/>
            <a:ext cx="8577042" cy="20621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турпотоков (в порядке приоритетов):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и Московская область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Ленинградская область 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ЦФО и СЗФО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(внутренний туризм)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750" y="1228564"/>
            <a:ext cx="8577044" cy="983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анализа существующего и потенциального турпотока в Тверскую область были определены следующие целевые аудитории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порядке приоритетности):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750" y="4273805"/>
            <a:ext cx="8577044" cy="17851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туризма (в порядке приоритетов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сборные тургруппы из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туристы (Московская агломерация)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школьные тургруппы из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сборные тургруппы из Китая и Европейских стран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виды туризма: караванеры, круизные туристы и т.п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3875" y="6487089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59" y="1412776"/>
            <a:ext cx="2480765" cy="611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Инфраструктура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760" y="4323578"/>
            <a:ext cx="2480765" cy="64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Комфортная городская среда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762" y="2786802"/>
            <a:ext cx="2480765" cy="64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туристского показа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2426" y="2823970"/>
            <a:ext cx="2961393" cy="64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Туристская инфраструктура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75095" y="1409173"/>
            <a:ext cx="3030882" cy="64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HoReCa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89754" y="2846344"/>
            <a:ext cx="3016223" cy="64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Кадры,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92427" y="1412084"/>
            <a:ext cx="2961392" cy="64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Маршруты и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92425" y="4313794"/>
            <a:ext cx="2961394" cy="64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и информирование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5095" y="4306330"/>
            <a:ext cx="3030882" cy="681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759" y="2017704"/>
            <a:ext cx="2480765" cy="667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Дороги, причалы, вокзалы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75095" y="2060149"/>
            <a:ext cx="3030882" cy="6674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Гостиницы, кафе, рестораны, кемпинги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75095" y="4993119"/>
            <a:ext cx="3030882" cy="69586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инвестиций в туризм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761" y="3491421"/>
            <a:ext cx="2480765" cy="720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Музеи, памятники архитектуры и природы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92425" y="3473945"/>
            <a:ext cx="2961394" cy="7209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Навигация, ТИЦ, система информирования туриста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759" y="4979815"/>
            <a:ext cx="2480765" cy="695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Парки, скверы, набережные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92424" y="2060695"/>
            <a:ext cx="2961395" cy="6674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региональных турмаршрутов и историй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89754" y="3496319"/>
            <a:ext cx="3016223" cy="7209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 профессии и профессионализм кадров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92425" y="4962386"/>
            <a:ext cx="2961394" cy="69586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 СМИ, интернет</a:t>
            </a:r>
          </a:p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73765" y="354745"/>
            <a:ext cx="738691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ФАКТОРЫ РАЗВИТИЯ ТУРИСТКОЙ ИНДУСТРИИ В ТВЕРСКОЙ ОБЛАСТИ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77" y="0"/>
            <a:ext cx="1127723" cy="11372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3" y="87459"/>
            <a:ext cx="829128" cy="103031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7604" y="5944942"/>
            <a:ext cx="2644592" cy="792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влияние со стороны органов управления туризмом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" y="5650430"/>
            <a:ext cx="2566833" cy="306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00" y="5669594"/>
            <a:ext cx="6318461" cy="3235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3021420" y="6021328"/>
            <a:ext cx="5984557" cy="57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влияние в рамках реализации государственной программы по развитию туристкой 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733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67330" y="44624"/>
            <a:ext cx="8472816" cy="958762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ЦЕЛИ ГОСПРОГРАММЫ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1634084" y="1158948"/>
            <a:ext cx="684076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Тверской области комфортной туристской среды направленной на повышение конкурентоспособности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36380" y="1302964"/>
            <a:ext cx="15697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1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645766" y="3995369"/>
            <a:ext cx="684076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туризма как инструмента развития территорий региона, создания новых рабочих мест и комфортной среды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136380" y="4311509"/>
            <a:ext cx="15697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2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645766" y="2455091"/>
            <a:ext cx="0" cy="110822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45766" y="2915249"/>
            <a:ext cx="60203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645766" y="3563320"/>
            <a:ext cx="60203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282156" y="2699225"/>
            <a:ext cx="6192688" cy="432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турпотока в регион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82606" y="3347295"/>
            <a:ext cx="6203919" cy="432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койко-мест в объектах размещения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646458" y="5263405"/>
            <a:ext cx="0" cy="110822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646458" y="5723563"/>
            <a:ext cx="60203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646458" y="6371634"/>
            <a:ext cx="60203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282848" y="5507537"/>
            <a:ext cx="6192688" cy="5361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консолидированный бюджет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от гостиниц и общественного питания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83298" y="6155609"/>
            <a:ext cx="6203919" cy="432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рабочих мест в индустрии туризма региона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67330" y="44624"/>
            <a:ext cx="8472816" cy="628197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ИНДИКАТОРЫ ЦЕЛИ № 1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835696" y="690698"/>
            <a:ext cx="5697785" cy="432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турпотока в регион (тыс. человек)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076310"/>
              </p:ext>
            </p:extLst>
          </p:nvPr>
        </p:nvGraphicFramePr>
        <p:xfrm>
          <a:off x="179512" y="1379217"/>
          <a:ext cx="8714399" cy="534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292080" y="1335082"/>
            <a:ext cx="3347657" cy="6068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1 704 тыс. туристов к 2025 году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141894" y="816836"/>
            <a:ext cx="6788201" cy="432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койко-мест в объектах размещения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(единиц)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829587"/>
              </p:ext>
            </p:extLst>
          </p:nvPr>
        </p:nvGraphicFramePr>
        <p:xfrm>
          <a:off x="323528" y="1556792"/>
          <a:ext cx="842493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03648" y="1916832"/>
            <a:ext cx="3670977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сценарий: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22 348 койко-мест к 2025 году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>
            <a:spLocks noGrp="1"/>
          </p:cNvSpPr>
          <p:nvPr>
            <p:ph type="title"/>
          </p:nvPr>
        </p:nvSpPr>
        <p:spPr>
          <a:xfrm>
            <a:off x="667330" y="44624"/>
            <a:ext cx="8472816" cy="628197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ИНДИКАТОРЫ ЦЕЛИ № 1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5434"/>
            <a:ext cx="2133600" cy="36512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28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090342" y="841608"/>
            <a:ext cx="678248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в индустрии туризма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единицах)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323528" y="1556792"/>
          <a:ext cx="8640960" cy="519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03648" y="2373651"/>
            <a:ext cx="3670977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сценарий: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8 441 рабочее место к 2025 году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>
            <a:spLocks noGrp="1"/>
          </p:cNvSpPr>
          <p:nvPr>
            <p:ph type="title"/>
          </p:nvPr>
        </p:nvSpPr>
        <p:spPr>
          <a:xfrm>
            <a:off x="667330" y="44624"/>
            <a:ext cx="8472816" cy="628197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A9A34"/>
                </a:solidFill>
                <a:latin typeface="Times New Roman" pitchFamily="18" charset="0"/>
                <a:cs typeface="Times New Roman" pitchFamily="18" charset="0"/>
              </a:rPr>
              <a:t>ИНДИКАТОРЫ ЦЕЛИ № 2</a:t>
            </a:r>
            <a:endParaRPr lang="ru-RU" sz="1800" b="1" dirty="0">
              <a:solidFill>
                <a:srgbClr val="BA9A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77" y="3424"/>
            <a:ext cx="1127723" cy="11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7275</TotalTime>
  <Words>3028</Words>
  <Application>Microsoft Office PowerPoint</Application>
  <PresentationFormat>Экран (4:3)</PresentationFormat>
  <Paragraphs>550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АНАЛИЗ СИТУАЦИИ ПО ИТОГАМ 2012-2016 ГОДОВ</vt:lpstr>
      <vt:lpstr>Презентация PowerPoint</vt:lpstr>
      <vt:lpstr>Презентация PowerPoint</vt:lpstr>
      <vt:lpstr>Презентация PowerPoint</vt:lpstr>
      <vt:lpstr>ЦЕЛИ ГОСПРОГРАММЫ</vt:lpstr>
      <vt:lpstr>ИНДИКАТОРЫ ЦЕЛИ № 1</vt:lpstr>
      <vt:lpstr>ИНДИКАТОРЫ ЦЕЛИ № 1</vt:lpstr>
      <vt:lpstr>ИНДИКАТОРЫ ЦЕЛИ № 2</vt:lpstr>
      <vt:lpstr>ИНДИКАТОРЫ ЦЕЛИ № 2</vt:lpstr>
      <vt:lpstr>СТРУКТУРА ГОСПРОГРАММЫ</vt:lpstr>
      <vt:lpstr>СТРУКТУРА ФИНАНСИРОВАНИЯ ГП НА 2018 ГОД 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Презентация PowerPoint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СТРУКТУРА ГОСПРОГРАММЫ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транспорта Тверской области</dc:title>
  <dc:creator>zsl</dc:creator>
  <cp:lastModifiedBy>Татьяна Круглова</cp:lastModifiedBy>
  <cp:revision>1174</cp:revision>
  <cp:lastPrinted>2017-12-19T07:01:06Z</cp:lastPrinted>
  <dcterms:created xsi:type="dcterms:W3CDTF">2016-06-06T10:50:36Z</dcterms:created>
  <dcterms:modified xsi:type="dcterms:W3CDTF">2017-12-21T11:44:15Z</dcterms:modified>
</cp:coreProperties>
</file>